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59" r:id="rId3"/>
    <p:sldId id="262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1" r:id="rId12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26D34-E42C-4B7E-BDFB-DDE1D3EBAB3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75230-4D7A-4F7A-9545-21E9B1C34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3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75230-4D7A-4F7A-9545-21E9B1C3499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77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52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8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760442" y="365125"/>
            <a:ext cx="173484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53344" y="365125"/>
            <a:ext cx="5083274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3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1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98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3343" y="1825625"/>
            <a:ext cx="3409057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86226" y="1825625"/>
            <a:ext cx="3409057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26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2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30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6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3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73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C7B6C-4EDB-4FF9-B403-D835128F4914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FA3FC-6ED8-4A2B-BF99-671687C00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2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47017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72495"/>
          <a:stretch/>
        </p:blipFill>
        <p:spPr>
          <a:xfrm>
            <a:off x="7437120" y="0"/>
            <a:ext cx="246887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0410" y="1771641"/>
            <a:ext cx="5525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</a:p>
          <a:p>
            <a:pPr algn="ctr"/>
            <a:r>
              <a:rPr lang="ru-RU" sz="7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72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66354"/>
            <a:ext cx="9805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знаменательных дат</a:t>
            </a:r>
            <a:endParaRPr lang="ru-RU" sz="48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83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462" y="789198"/>
            <a:ext cx="955330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должности в состав Ученого совета также вошли: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ИВМиМГ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РАН, доктор физико-математических наук, профессор РАН Михаил Александрович Марченко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научной работе, доктор технических наук, профессор Игорь Николаевич Ельцов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научной работе, доктор физико-математических наук Алексей Владимирович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Пененко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ученый секретарь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ИВМиМГ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РАН, кандидат физико-математических наук Людмила Витальевна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Вшивкова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научной молодежи (фамилия будет уточнена после отчетно-выборного собрания СНМ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Ученого совета также могут войти с их согласия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Член-корреспондент РАН, профессор, доктор физико-математических наук, советник РАН Геннадий Алексеевич Михайлов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Член-корреспондент РАН, профессор, доктор физико-математических наук Сергей Игоревич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Кабанихин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14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479" y="5054479"/>
            <a:ext cx="1803521" cy="18035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861" y="108007"/>
            <a:ext cx="4612277" cy="30717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234956"/>
            <a:ext cx="9906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Томского политехнического университета и Института неорганической химии имени А.В. Николаева СО РАН провели исследование и опровергли устоявшееся представление о составе «нитрата платины (+2)». Это вещество широко используют в промышленности для приготовления различных типов катализаторов. Результаты исследования показали существование принципиально новых соединений платины (+4) в концентрированных азотнокислых растворах. Такие соединения в будущем позволят синтезировать новые высокотехнологичные материалы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536898"/>
            <a:ext cx="821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поддержаны Министерством науки и высшего образования РФ (№121031700315-2 и №125021302132-4). Результаты работы ученых опубликованы в журнале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Inorganic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(Q1, IF: 4,7).</a:t>
            </a:r>
          </a:p>
        </p:txBody>
      </p:sp>
    </p:spTree>
    <p:extLst>
      <p:ext uri="{BB962C8B-B14F-4D97-AF65-F5344CB8AC3E}">
        <p14:creationId xmlns:p14="http://schemas.microsoft.com/office/powerpoint/2010/main" val="22597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8286" t="13077" r="34972" b="40558"/>
          <a:stretch/>
        </p:blipFill>
        <p:spPr>
          <a:xfrm>
            <a:off x="-1" y="0"/>
            <a:ext cx="316850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17628" y="2105671"/>
            <a:ext cx="7088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 этого праздника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русский художник, философ и гуманист Николай Рерих. Он предложил учредить этот день для привлечения внимания к вопросам защиты культурных ценностей и исторического наследия.</a:t>
            </a:r>
          </a:p>
          <a:p>
            <a:pPr indent="457200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выбрана не случайно: 15 апреля 1935 года был подписан Пакт Рериха — международный договор о защите культурных и научных учреждений, а также памятников истории в мирное и военное время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3377" y="0"/>
            <a:ext cx="86726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 апреля</a:t>
            </a:r>
          </a:p>
          <a:p>
            <a:pPr lvl="0"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культуры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62447" y="1082855"/>
            <a:ext cx="7343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посвящён международному культурному сотрудничеству, сохранению культурного наследия и взаимообогащению народов.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0456" y="5703838"/>
            <a:ext cx="8385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 праздник учреждён в 1998 году по инициативе Международной лиги защиты культуры, но в ряде городов России его начали отмечать ещё с 1985 года.</a:t>
            </a:r>
          </a:p>
        </p:txBody>
      </p:sp>
    </p:spTree>
    <p:extLst>
      <p:ext uri="{BB962C8B-B14F-4D97-AF65-F5344CB8AC3E}">
        <p14:creationId xmlns:p14="http://schemas.microsoft.com/office/powerpoint/2010/main" val="409731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" y="0"/>
            <a:ext cx="99059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АПРЕЛЯ</a:t>
            </a:r>
          </a:p>
          <a:p>
            <a:pPr algn="ctr"/>
            <a:endParaRPr lang="ru-RU" sz="1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книг и авторского права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8813" y="1692771"/>
            <a:ext cx="93409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книги и авторского права был учрежден ЮНЕСКО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1995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Впервые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официально отметили 23 апреля 1996 года. С тех пор он ежегодно проводится более чем в 100 странах мира.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была выбрана не случайно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Именно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апреля ушли из жизни сразу три выдающихся автора мировой литературы — Мигель де Сервантес, Уильям Шекспир и Инка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Гарсиласо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ла Вега. Кроме того, несколько всемирно известных писателей родились в этот день: Владимир Набоков, Морис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Дрюон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Халльдоур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Лакснесс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2001 года ЮНЕСКО ежегодно присуждает звание Мировой столицы книги одному из городов мира, в котором в течение года проходят различные литературные конкурсы, образовательные проекты, строятся библиотеки, продвигается книжная культура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8812" y="5478423"/>
            <a:ext cx="7230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ко Всемирному дню книги и авторского права приурочена популярная культурная акция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Библионочь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83898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557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17255" y="0"/>
            <a:ext cx="548874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Борисовна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Хавкина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1871-1949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гг.</a:t>
            </a:r>
          </a:p>
          <a:p>
            <a:pPr algn="ctr"/>
            <a:r>
              <a:rPr lang="ru-RU" sz="24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 лет со дня рождения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17255" y="1997839"/>
            <a:ext cx="53621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апреля 1871 года в Харькове в семье врача. В 1887 году с золотой медалью окончила 2-ю Харьковскую гимназию, в 1893 году — Харьковское музыкальное училище.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1898–1901 годах изучала библиотековедение в Берлинском университете. В 1914 году прошла курсы усовершенствования в Высшей библиотечной школе штата Нью-Йорк (США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4037" y="1261884"/>
            <a:ext cx="5741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теоретик и организатор библиотечного дела,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библиотековед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библиограф.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67089" y="4860161"/>
            <a:ext cx="59389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ряд универсальных пособий по библиотековедению, в том числе «Библиотеки, их организация и техника» (1904), «Руководство для небольших библиотек» (1911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Умерла 2 июня 1949 года в Москве.</a:t>
            </a:r>
          </a:p>
        </p:txBody>
      </p:sp>
    </p:spTree>
    <p:extLst>
      <p:ext uri="{BB962C8B-B14F-4D97-AF65-F5344CB8AC3E}">
        <p14:creationId xmlns:p14="http://schemas.microsoft.com/office/powerpoint/2010/main" val="1169594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850" r="7596"/>
          <a:stretch/>
        </p:blipFill>
        <p:spPr>
          <a:xfrm>
            <a:off x="5446542" y="0"/>
            <a:ext cx="445945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4465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Сэмюэл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Финли Бриз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Морзе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1791-1872</a:t>
            </a:r>
          </a:p>
          <a:p>
            <a:pPr algn="ctr"/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 лет со дня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6947" y="1389576"/>
            <a:ext cx="511528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изобретатель в области телеграфии и художник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27 апреля 1791 года в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Чарльзтауне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обеспеченной семье учёного-географа и священника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Джедидии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Морзе.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Йельский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1810 году. В колледже проявил интерес к электричеству и к живописи, рисовал миниатюрные портреты.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1811–1815 годах изучал живопись в Великобритании. Автор исторических композиций и парадных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портретов.</a:t>
            </a:r>
          </a:p>
          <a:p>
            <a:pPr indent="45720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основателей и первый президент (1826–1845) Национальной академии дизайна в Нью-Йорке. </a:t>
            </a:r>
          </a:p>
          <a:p>
            <a:pPr indent="45720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апреля 1872 года в Нью-Йорке.</a:t>
            </a:r>
          </a:p>
        </p:txBody>
      </p:sp>
    </p:spTree>
    <p:extLst>
      <p:ext uri="{BB962C8B-B14F-4D97-AF65-F5344CB8AC3E}">
        <p14:creationId xmlns:p14="http://schemas.microsoft.com/office/powerpoint/2010/main" val="2927481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2968" cy="24622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5237" y="98474"/>
            <a:ext cx="7570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Изобретения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Сэмюэля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Финли Бриз Морзе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5237" y="621694"/>
            <a:ext cx="75707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1837 году изобрёл электромагнитный телеграфный аппарат (впоследствии его усовершенствовал). Первый аппарат смог принять и зафиксировать сигнал по проводу 500 метров длиной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1838 году разработал азбуку Морзе — систему передачи сообщений в виде точек и тире. Каждому символу — букве или цифре — соответствовала комбинация этих элементов.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98474" y="2560686"/>
            <a:ext cx="100044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1844 году произошла успешная демонстрация азбуки: из Вашингтона в Балтимор была отправлена телеграмма с текстом «Чудны дела твои, Господи». Это событие закрепило азбуку Морзе как основу телеграфии.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Аппараты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Морзе были установлены на первой американской коммерческой телеграфной линии Вашингтон — Балтимор, построенной в 1844 году.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70" y="4191902"/>
            <a:ext cx="4739728" cy="26660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4745" y="4471272"/>
            <a:ext cx="48533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Важно: Морзе не был первым — к этому моменту другие подобные системы уже использовались в Европе, но именно азбука Морзе стала широко распространённым кодом для передачи сообщений, который используется до сих пор. </a:t>
            </a:r>
          </a:p>
        </p:txBody>
      </p:sp>
    </p:spTree>
    <p:extLst>
      <p:ext uri="{BB962C8B-B14F-4D97-AF65-F5344CB8AC3E}">
        <p14:creationId xmlns:p14="http://schemas.microsoft.com/office/powerpoint/2010/main" val="88974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79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90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апреля.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памятников и исторических мест 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28920"/>
            <a:ext cx="990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учреждён по инициативе Международного совета по вопросам охраны памятников и достопримечательных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созданной при ЮНЕСКО. Дату 18 апреля закрепил центр культурного наследия ЮНЕСКО.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на межгосударственном уровне день памятников и исторических мест отмечался 18 апреля 1984 года. Девизом праздника стали слова: «Сохраним нашу историческую родину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— привлечь внимание общественности к вопросам защиты и сохранения культурного наследия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467"/>
          <a:stretch/>
        </p:blipFill>
        <p:spPr>
          <a:xfrm>
            <a:off x="4953000" y="4080971"/>
            <a:ext cx="4868434" cy="24548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198951"/>
            <a:ext cx="4953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мире, где глобализация и урбанизация часто идут в ущерб историческим объектам, роль этого праздника становится особенно важной — он напоминает о необходимости бережного отношения к культурному наследию и о том, что каждый человек может внести свой вклад в его сохранение.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53000" y="6497016"/>
            <a:ext cx="2902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сантехнику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Степанычу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Омск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3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Открылась регистрация на форум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Микроэлектроника 2026»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729591"/>
            <a:ext cx="9906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форума пройдут с 27 сентября по 3 октября 2026 года. Место проведения — Федеральная территория «Сириус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457200"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форума «Микроэлектроника 2026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конференция «ЭКБ и электронные модули». 28 сентября — 2 октября 2026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программа. 28 сентября — 2 октября 2026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форума «Микроэлектроника 2026». 28 сентября – 2 октября 2026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учёных. 21—29 сентября 2026 г., Университет «Сириус».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Предконференция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 «Доверенная и экстремальная электроника». 7—11 сентября 2026 г., Москва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Предконференция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№2 «Электронная компонентная база и радиоэлектронные системы». 17—18 сентября 2026 г., Зеленоград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Спортивная, культурно-развлекательная и детская программы, включая активности для семей и детей участников Форума. 27 сентября — 3 октября 2026 г., Федеральная территория «Сириус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6983" y="5983763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Онлайн-участие в форуме при регистрации до 29 мая 2026 г. доступно без регистрационного взноса. Подробнее — по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ссылке: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316" y="5375296"/>
            <a:ext cx="1409700" cy="14097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968100"/>
            <a:ext cx="84043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Проект-лекторий «Микроэлектроника детям» от ведущих отраслевых экспертов для студентов и слушателей Университета «Сириус».</a:t>
            </a:r>
          </a:p>
        </p:txBody>
      </p:sp>
    </p:spTree>
    <p:extLst>
      <p:ext uri="{BB962C8B-B14F-4D97-AF65-F5344CB8AC3E}">
        <p14:creationId xmlns:p14="http://schemas.microsoft.com/office/powerpoint/2010/main" val="2617975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87086"/>
            <a:ext cx="9905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 новый состав Ученого совета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ИВМиМГ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Институте вычислительной математики и математической геофизики СО РАН состоялись выборы нового состава Ученого совета.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2456795"/>
            <a:ext cx="93965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тайного голосования в состав Ученого совета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ИВМиМГ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РАН избраны: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физико-математических наук Вячеслав Константинович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Гусяков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физико-математических наук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Холматжон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Худайназарович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Имомназаров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физико-математических наук Нина Александровна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Каргаполова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технических наук Валерий Викторович Ковалевский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физико-математических наук Игорь Михайлович Куликов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физико-математических наук, профессор Юрий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Лаевский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физико-математических наук Геннадий Алексеевич Платов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технических наук, доцент Алексей Сергеевич Родионов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физико-математических наук, профессор Карл Карлович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Сабельфельд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физико-математических наук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Зуфаровна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Лотова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технических наук Владислав Александрович Перепелкин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физико-математических наук Игорь Геннадьевич Черных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1256466"/>
            <a:ext cx="9905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отметил на собрании научного коллектива директор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ИВМиМГ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РАН, доктор физико-математических наук, профессор РАН Михаил Александрович Марченко, необходимость проведения выборов связана с окончанием срока полномочий Ученого совета, который проработал пять предыдущих лет.</a:t>
            </a:r>
          </a:p>
        </p:txBody>
      </p:sp>
    </p:spTree>
    <p:extLst>
      <p:ext uri="{BB962C8B-B14F-4D97-AF65-F5344CB8AC3E}">
        <p14:creationId xmlns:p14="http://schemas.microsoft.com/office/powerpoint/2010/main" val="3904938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1312</Words>
  <Application>Microsoft Office PowerPoint</Application>
  <PresentationFormat>Лист A4 (210x297 мм)</PresentationFormat>
  <Paragraphs>91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 2</dc:creator>
  <cp:lastModifiedBy>Библиотека 2</cp:lastModifiedBy>
  <cp:revision>43</cp:revision>
  <dcterms:created xsi:type="dcterms:W3CDTF">2026-04-02T04:33:38Z</dcterms:created>
  <dcterms:modified xsi:type="dcterms:W3CDTF">2026-04-15T08:53:45Z</dcterms:modified>
</cp:coreProperties>
</file>